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60" r:id="rId2"/>
  </p:sldMasterIdLst>
  <p:sldIdLst>
    <p:sldId id="268" r:id="rId3"/>
    <p:sldId id="256" r:id="rId4"/>
    <p:sldId id="257" r:id="rId5"/>
    <p:sldId id="258" r:id="rId6"/>
    <p:sldId id="259" r:id="rId7"/>
    <p:sldId id="264" r:id="rId8"/>
    <p:sldId id="260" r:id="rId9"/>
    <p:sldId id="261" r:id="rId10"/>
    <p:sldId id="262" r:id="rId11"/>
    <p:sldId id="267" r:id="rId12"/>
    <p:sldId id="263" r:id="rId13"/>
    <p:sldId id="266" r:id="rId14"/>
    <p:sldId id="26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60" y="4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716CAD5-934C-42C9-BD2C-AE4090399259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2D5811C4-5B18-4493-B04D-973954887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677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6CAD5-934C-42C9-BD2C-AE4090399259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1C4-5B18-4493-B04D-973954887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349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6CAD5-934C-42C9-BD2C-AE4090399259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1C4-5B18-4493-B04D-973954887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398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6CAD5-934C-42C9-BD2C-AE4090399259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1C4-5B18-4493-B04D-973954887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321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6CAD5-934C-42C9-BD2C-AE4090399259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1C4-5B18-4493-B04D-973954887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0458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6CAD5-934C-42C9-BD2C-AE4090399259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1C4-5B18-4493-B04D-973954887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3413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6CAD5-934C-42C9-BD2C-AE4090399259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1C4-5B18-4493-B04D-973954887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2663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B716CAD5-934C-42C9-BD2C-AE4090399259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1C4-5B18-4493-B04D-973954887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7527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B716CAD5-934C-42C9-BD2C-AE4090399259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1C4-5B18-4493-B04D-973954887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542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DD85A5ED-504B-45B1-826F-70551E662AC3}" type="datetime1">
              <a:rPr lang="en-US" altLang="en-US" smtClean="0"/>
              <a:pPr>
                <a:defRPr/>
              </a:pPr>
              <a:t>7/24/2024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CF4D33E-2150-41F0-AB61-655D4F34596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9827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6CAD5-934C-42C9-BD2C-AE4090399259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1C4-5B18-4493-B04D-973954887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106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6CAD5-934C-42C9-BD2C-AE4090399259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1C4-5B18-4493-B04D-973954887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939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6CAD5-934C-42C9-BD2C-AE4090399259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1C4-5B18-4493-B04D-973954887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810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6CAD5-934C-42C9-BD2C-AE4090399259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1C4-5B18-4493-B04D-973954887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153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6CAD5-934C-42C9-BD2C-AE4090399259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1C4-5B18-4493-B04D-973954887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48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6CAD5-934C-42C9-BD2C-AE4090399259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1C4-5B18-4493-B04D-973954887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584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6CAD5-934C-42C9-BD2C-AE4090399259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1C4-5B18-4493-B04D-973954887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473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6CAD5-934C-42C9-BD2C-AE4090399259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1C4-5B18-4493-B04D-973954887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690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716CAD5-934C-42C9-BD2C-AE4090399259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2D5811C4-5B18-4493-B04D-973954887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385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7/24/2024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099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ECBBA-475B-45E7-6135-543E661CEC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6938" y="750888"/>
            <a:ext cx="6311900" cy="2678112"/>
          </a:xfrm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bg1">
                    <a:lumMod val="95000"/>
                  </a:schemeClr>
                </a:solidFill>
              </a:rPr>
              <a:t>Statistics for Social Understanding</a:t>
            </a:r>
            <a:r>
              <a:rPr lang="en-US" sz="2400" i="1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3200" dirty="0">
                <a:solidFill>
                  <a:schemeClr val="bg1">
                    <a:lumMod val="95000"/>
                  </a:schemeClr>
                </a:solidFill>
              </a:rPr>
              <a:t>Second Edition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87D37F-9EAD-5A12-FE1D-097973AF16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6800" y="3703638"/>
            <a:ext cx="8824913" cy="862012"/>
          </a:xfrm>
        </p:spPr>
        <p:txBody>
          <a:bodyPr rtlCol="0">
            <a:noAutofit/>
          </a:bodyPr>
          <a:lstStyle/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Nancy E. Whittier</a:t>
            </a:r>
          </a:p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Tina Wildhagen</a:t>
            </a:r>
          </a:p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Howard J. Gold</a:t>
            </a:r>
          </a:p>
        </p:txBody>
      </p:sp>
      <p:pic>
        <p:nvPicPr>
          <p:cNvPr id="16388" name="Picture 6" descr="Rowman &amp; Littlefield logo">
            <a:extLst>
              <a:ext uri="{FF2B5EF4-FFF2-40B4-BE49-F238E27FC236}">
                <a16:creationId xmlns:a16="http://schemas.microsoft.com/office/drawing/2014/main" id="{70F9714C-1548-C898-0CAD-F5BADAD04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5200" y="6477000"/>
            <a:ext cx="9144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" descr="Cover Image">
            <a:extLst>
              <a:ext uri="{FF2B5EF4-FFF2-40B4-BE49-F238E27FC236}">
                <a16:creationId xmlns:a16="http://schemas.microsoft.com/office/drawing/2014/main" id="{7B489857-B5C4-B8FC-259E-AECE75A021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1524000"/>
            <a:ext cx="3311525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4857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1000" y="248557"/>
            <a:ext cx="9601200" cy="1143000"/>
          </a:xfrm>
        </p:spPr>
        <p:txBody>
          <a:bodyPr>
            <a:noAutofit/>
          </a:bodyPr>
          <a:lstStyle/>
          <a:p>
            <a:pPr algn="l"/>
            <a:r>
              <a:rPr lang="en-US" sz="2200" dirty="0">
                <a:solidFill>
                  <a:schemeClr val="tx2"/>
                </a:solidFill>
                <a:latin typeface="+mn-lt"/>
              </a:rPr>
              <a:t>A researcher examines the relationships among age, </a:t>
            </a:r>
            <a:r>
              <a:rPr lang="en-US" sz="2200" dirty="0">
                <a:solidFill>
                  <a:schemeClr val="tx2"/>
                </a:solidFill>
              </a:rPr>
              <a:t>people’s opinions about whether government should help reduce income inequality, and party identification</a:t>
            </a:r>
            <a:r>
              <a:rPr lang="en-US" sz="2200" dirty="0">
                <a:solidFill>
                  <a:schemeClr val="tx2"/>
                </a:solidFill>
                <a:latin typeface="+mn-lt"/>
              </a:rPr>
              <a:t>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1469371"/>
            <a:ext cx="93726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b="1" dirty="0">
                <a:latin typeface="+mn-lt"/>
              </a:rPr>
              <a:t>According to these tables, is the relationship between party affiliation and opinions about government’s role in reducing inequality spurious? </a:t>
            </a:r>
          </a:p>
        </p:txBody>
      </p:sp>
      <p:sp>
        <p:nvSpPr>
          <p:cNvPr id="11" name="Oval 10"/>
          <p:cNvSpPr/>
          <p:nvPr/>
        </p:nvSpPr>
        <p:spPr>
          <a:xfrm>
            <a:off x="8305800" y="3587858"/>
            <a:ext cx="1371600" cy="52694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030171"/>
              </p:ext>
            </p:extLst>
          </p:nvPr>
        </p:nvGraphicFramePr>
        <p:xfrm>
          <a:off x="990601" y="2342362"/>
          <a:ext cx="5486399" cy="1313624"/>
        </p:xfrm>
        <a:graphic>
          <a:graphicData uri="http://schemas.openxmlformats.org/drawingml/2006/table">
            <a:tbl>
              <a:tblPr firstRow="1" firstCol="1" bandRow="1"/>
              <a:tblGrid>
                <a:gridCol w="2616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41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83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572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Should Government Help Reduce Income Inequality?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Dem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Rep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5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Yes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5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5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561745"/>
              </p:ext>
            </p:extLst>
          </p:nvPr>
        </p:nvGraphicFramePr>
        <p:xfrm>
          <a:off x="990601" y="4114800"/>
          <a:ext cx="6324600" cy="2290192"/>
        </p:xfrm>
        <a:graphic>
          <a:graphicData uri="http://schemas.openxmlformats.org/drawingml/2006/table">
            <a:tbl>
              <a:tblPr firstRow="1" firstCol="1" bandRow="1"/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0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77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62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Should Government Help Reduce Income Inequality?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Dem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Rep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202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Younger than 50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82%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84%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2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No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18%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16%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2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202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 or Older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37%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2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No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63%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20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534400" y="2991415"/>
            <a:ext cx="2286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No</a:t>
            </a:r>
          </a:p>
          <a:p>
            <a:pPr marL="342900" indent="-342900">
              <a:buClr>
                <a:schemeClr val="accent2"/>
              </a:buClr>
              <a:buAutoNum type="alphaUcPeriod"/>
            </a:pPr>
            <a:endParaRPr lang="en-US" sz="2000" dirty="0"/>
          </a:p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Yes</a:t>
            </a:r>
          </a:p>
          <a:p>
            <a:pPr marL="342900" indent="-342900">
              <a:buClr>
                <a:schemeClr val="accent2"/>
              </a:buClr>
              <a:buAutoNum type="alphaUcPeriod"/>
            </a:pPr>
            <a:endParaRPr lang="en-US" sz="2000" dirty="0"/>
          </a:p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Not enough information to determine</a:t>
            </a:r>
          </a:p>
        </p:txBody>
      </p:sp>
    </p:spTree>
    <p:extLst>
      <p:ext uri="{BB962C8B-B14F-4D97-AF65-F5344CB8AC3E}">
        <p14:creationId xmlns:p14="http://schemas.microsoft.com/office/powerpoint/2010/main" val="1348039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700" y="687865"/>
            <a:ext cx="8724900" cy="1143000"/>
          </a:xfrm>
        </p:spPr>
        <p:txBody>
          <a:bodyPr>
            <a:noAutofit/>
          </a:bodyPr>
          <a:lstStyle/>
          <a:p>
            <a:pPr algn="l"/>
            <a:r>
              <a:rPr lang="en-US" sz="2200" dirty="0">
                <a:latin typeface="+mn-lt"/>
              </a:rPr>
              <a:t>A researcher examines the relationships among age, </a:t>
            </a:r>
            <a:r>
              <a:rPr lang="en-US" sz="2200" dirty="0"/>
              <a:t>people’s opinions about whether government should help reduce income inequality, and party identification</a:t>
            </a:r>
            <a:r>
              <a:rPr lang="en-US" sz="2200" dirty="0">
                <a:latin typeface="+mn-lt"/>
              </a:rPr>
              <a:t>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52600" y="2310119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b="1" dirty="0">
                <a:latin typeface="+mn-lt"/>
              </a:rPr>
              <a:t>According to this table, is age a moderating variable? </a:t>
            </a:r>
          </a:p>
        </p:txBody>
      </p:sp>
      <p:sp>
        <p:nvSpPr>
          <p:cNvPr id="11" name="Oval 10"/>
          <p:cNvSpPr/>
          <p:nvPr/>
        </p:nvSpPr>
        <p:spPr>
          <a:xfrm>
            <a:off x="8599714" y="2957811"/>
            <a:ext cx="1371600" cy="52694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907744"/>
              </p:ext>
            </p:extLst>
          </p:nvPr>
        </p:nvGraphicFramePr>
        <p:xfrm>
          <a:off x="1600200" y="3352800"/>
          <a:ext cx="6324600" cy="2290192"/>
        </p:xfrm>
        <a:graphic>
          <a:graphicData uri="http://schemas.openxmlformats.org/drawingml/2006/table">
            <a:tbl>
              <a:tblPr firstRow="1" firstCol="1" bandRow="1"/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0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77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62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Should Government Help Reduce Income Inequality?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Dem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Rep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202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Younger than 50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77%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37%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2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No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23%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63%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2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202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 or Older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74%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2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No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26%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20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877300" y="2995919"/>
            <a:ext cx="2514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No</a:t>
            </a:r>
          </a:p>
          <a:p>
            <a:pPr marL="342900" indent="-342900">
              <a:buClr>
                <a:schemeClr val="accent2"/>
              </a:buClr>
              <a:buAutoNum type="alphaUcPeriod"/>
            </a:pPr>
            <a:endParaRPr lang="en-US" sz="2000" dirty="0"/>
          </a:p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Yes</a:t>
            </a:r>
          </a:p>
          <a:p>
            <a:pPr marL="342900" indent="-342900">
              <a:buClr>
                <a:schemeClr val="accent2"/>
              </a:buClr>
              <a:buAutoNum type="alphaUcPeriod"/>
            </a:pPr>
            <a:endParaRPr lang="en-US" sz="2000" dirty="0"/>
          </a:p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Not enough information to determine</a:t>
            </a:r>
          </a:p>
        </p:txBody>
      </p:sp>
    </p:spTree>
    <p:extLst>
      <p:ext uri="{BB962C8B-B14F-4D97-AF65-F5344CB8AC3E}">
        <p14:creationId xmlns:p14="http://schemas.microsoft.com/office/powerpoint/2010/main" val="2803801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686800" y="2772664"/>
            <a:ext cx="2590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No</a:t>
            </a:r>
          </a:p>
          <a:p>
            <a:pPr marL="342900" indent="-342900">
              <a:buClr>
                <a:schemeClr val="accent2"/>
              </a:buClr>
              <a:buAutoNum type="alphaUcPeriod"/>
            </a:pPr>
            <a:endParaRPr lang="en-US" sz="2000" dirty="0"/>
          </a:p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Yes</a:t>
            </a:r>
          </a:p>
          <a:p>
            <a:pPr marL="342900" indent="-342900">
              <a:buClr>
                <a:schemeClr val="accent2"/>
              </a:buClr>
              <a:buAutoNum type="alphaUcPeriod"/>
            </a:pPr>
            <a:endParaRPr lang="en-US" sz="2000" dirty="0"/>
          </a:p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Not enough information to determine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47481"/>
            <a:ext cx="9105900" cy="1143000"/>
          </a:xfrm>
        </p:spPr>
        <p:txBody>
          <a:bodyPr>
            <a:noAutofit/>
          </a:bodyPr>
          <a:lstStyle/>
          <a:p>
            <a:pPr algn="l"/>
            <a:r>
              <a:rPr lang="en-US" sz="2200" dirty="0">
                <a:latin typeface="+mn-lt"/>
              </a:rPr>
              <a:t>A researcher examines the relationships among age, </a:t>
            </a:r>
            <a:r>
              <a:rPr lang="en-US" sz="2200" dirty="0"/>
              <a:t>people’s opinions about whether government should help reduce income inequality, and party identification</a:t>
            </a:r>
            <a:r>
              <a:rPr lang="en-US" sz="2200" dirty="0">
                <a:latin typeface="+mn-lt"/>
              </a:rPr>
              <a:t>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47800" y="2500364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b="1" dirty="0">
                <a:latin typeface="+mn-lt"/>
              </a:rPr>
              <a:t>According to this table, is age a moderating variable? </a:t>
            </a:r>
          </a:p>
        </p:txBody>
      </p:sp>
      <p:sp>
        <p:nvSpPr>
          <p:cNvPr id="11" name="Oval 10"/>
          <p:cNvSpPr/>
          <p:nvPr/>
        </p:nvSpPr>
        <p:spPr>
          <a:xfrm>
            <a:off x="8382000" y="3896048"/>
            <a:ext cx="2667000" cy="119505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210598"/>
              </p:ext>
            </p:extLst>
          </p:nvPr>
        </p:nvGraphicFramePr>
        <p:xfrm>
          <a:off x="1676400" y="3429000"/>
          <a:ext cx="5486399" cy="1313624"/>
        </p:xfrm>
        <a:graphic>
          <a:graphicData uri="http://schemas.openxmlformats.org/drawingml/2006/table">
            <a:tbl>
              <a:tblPr firstRow="1" firstCol="1" bandRow="1"/>
              <a:tblGrid>
                <a:gridCol w="2616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41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83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572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Should Government Help Reduce Income Inequality?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Dem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Rep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5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Yes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5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5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4164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82571"/>
            <a:ext cx="9601200" cy="1143000"/>
          </a:xfrm>
        </p:spPr>
        <p:txBody>
          <a:bodyPr>
            <a:noAutofit/>
          </a:bodyPr>
          <a:lstStyle/>
          <a:p>
            <a:pPr algn="l"/>
            <a:r>
              <a:rPr lang="en-US" sz="2200" dirty="0">
                <a:latin typeface="+mn-lt"/>
              </a:rPr>
              <a:t>A researcher examines the relationships among age, </a:t>
            </a:r>
            <a:r>
              <a:rPr lang="en-US" sz="2200" dirty="0"/>
              <a:t>people’s opinions about whether government should help reduce income inequality, and party identification</a:t>
            </a:r>
            <a:r>
              <a:rPr lang="en-US" sz="2200" dirty="0">
                <a:latin typeface="+mn-lt"/>
              </a:rPr>
              <a:t>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905000" y="2108200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b="1" dirty="0">
                <a:latin typeface="+mn-lt"/>
              </a:rPr>
              <a:t>According to this table, is age a moderating variable? </a:t>
            </a:r>
          </a:p>
        </p:txBody>
      </p:sp>
      <p:sp>
        <p:nvSpPr>
          <p:cNvPr id="11" name="Oval 10"/>
          <p:cNvSpPr/>
          <p:nvPr/>
        </p:nvSpPr>
        <p:spPr>
          <a:xfrm>
            <a:off x="8686800" y="3764186"/>
            <a:ext cx="1371600" cy="52694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976244"/>
              </p:ext>
            </p:extLst>
          </p:nvPr>
        </p:nvGraphicFramePr>
        <p:xfrm>
          <a:off x="1892300" y="3200400"/>
          <a:ext cx="6324600" cy="2290192"/>
        </p:xfrm>
        <a:graphic>
          <a:graphicData uri="http://schemas.openxmlformats.org/drawingml/2006/table">
            <a:tbl>
              <a:tblPr firstRow="1" firstCol="1" bandRow="1"/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0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77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62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Should Government Help Reduce Income Inequality?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Dem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Rep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202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Younger than 50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87%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2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13%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2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202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 or Older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43%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2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No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57%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20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839200" y="3200400"/>
            <a:ext cx="2590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No</a:t>
            </a:r>
          </a:p>
          <a:p>
            <a:pPr marL="342900" indent="-342900">
              <a:buClr>
                <a:schemeClr val="accent2"/>
              </a:buClr>
              <a:buAutoNum type="alphaUcPeriod"/>
            </a:pPr>
            <a:endParaRPr lang="en-US" sz="2000" dirty="0"/>
          </a:p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Yes</a:t>
            </a:r>
          </a:p>
          <a:p>
            <a:pPr marL="342900" indent="-342900">
              <a:buClr>
                <a:schemeClr val="accent2"/>
              </a:buClr>
              <a:buAutoNum type="alphaUcPeriod"/>
            </a:pPr>
            <a:endParaRPr lang="en-US" sz="2000" dirty="0"/>
          </a:p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Not enough information to determine</a:t>
            </a:r>
          </a:p>
        </p:txBody>
      </p:sp>
    </p:spTree>
    <p:extLst>
      <p:ext uri="{BB962C8B-B14F-4D97-AF65-F5344CB8AC3E}">
        <p14:creationId xmlns:p14="http://schemas.microsoft.com/office/powerpoint/2010/main" val="3662319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13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Review Slides</a:t>
            </a:r>
          </a:p>
        </p:txBody>
      </p:sp>
    </p:spTree>
    <p:extLst>
      <p:ext uri="{BB962C8B-B14F-4D97-AF65-F5344CB8AC3E}">
        <p14:creationId xmlns:p14="http://schemas.microsoft.com/office/powerpoint/2010/main" val="3837429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321" y="597061"/>
            <a:ext cx="9296400" cy="1143000"/>
          </a:xfrm>
        </p:spPr>
        <p:txBody>
          <a:bodyPr>
            <a:noAutofit/>
          </a:bodyPr>
          <a:lstStyle/>
          <a:p>
            <a:pPr algn="l"/>
            <a:r>
              <a:rPr lang="en-US" sz="2200" dirty="0">
                <a:latin typeface="+mn-lt"/>
              </a:rPr>
              <a:t>You hypothesize that age affects party identification, which affects people’s opinions about government’s role in reducing income inequality.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22600" y="2174622"/>
            <a:ext cx="1099814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b="1" dirty="0">
                <a:latin typeface="+mn-lt"/>
              </a:rPr>
              <a:t>Which causal model correctly represents the hypothesized relationships among these variables?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62" y="3607815"/>
            <a:ext cx="2603500" cy="1829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8250" y="3489499"/>
            <a:ext cx="4306328" cy="916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78174" y="3162065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26343" y="3157727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6" name="Oval 5"/>
          <p:cNvSpPr/>
          <p:nvPr/>
        </p:nvSpPr>
        <p:spPr>
          <a:xfrm>
            <a:off x="6536357" y="3157726"/>
            <a:ext cx="685800" cy="38187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957" y="4354287"/>
            <a:ext cx="2743200" cy="1926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701463" y="3931952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717912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0" y="619975"/>
            <a:ext cx="9372600" cy="1143000"/>
          </a:xfrm>
        </p:spPr>
        <p:txBody>
          <a:bodyPr>
            <a:noAutofit/>
          </a:bodyPr>
          <a:lstStyle/>
          <a:p>
            <a:pPr algn="l"/>
            <a:r>
              <a:rPr lang="en-US" sz="2200" dirty="0">
                <a:latin typeface="+mn-lt"/>
              </a:rPr>
              <a:t>You hypothesize that age is the real factor driving the relationship between party identification and </a:t>
            </a:r>
            <a:r>
              <a:rPr lang="en-US" sz="2200" dirty="0"/>
              <a:t>people’s </a:t>
            </a:r>
            <a:r>
              <a:rPr lang="en-US" sz="2200" dirty="0">
                <a:latin typeface="+mn-lt"/>
              </a:rPr>
              <a:t>opinions about government’s role in reducing income inequality.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39400" y="2164961"/>
            <a:ext cx="10913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b="1" dirty="0">
                <a:latin typeface="+mn-lt"/>
              </a:rPr>
              <a:t>Which causal model correctly represents the hypothesized relationships among these variables?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566" y="3501061"/>
            <a:ext cx="2825384" cy="1984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3327281"/>
            <a:ext cx="4248150" cy="904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28158" y="3142615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49565" y="3131729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265" y="4614795"/>
            <a:ext cx="2743200" cy="1926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715966" y="4308875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11" name="Oval 10"/>
          <p:cNvSpPr/>
          <p:nvPr/>
        </p:nvSpPr>
        <p:spPr>
          <a:xfrm>
            <a:off x="809625" y="3152306"/>
            <a:ext cx="781050" cy="38698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57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43670"/>
            <a:ext cx="9372600" cy="1143000"/>
          </a:xfrm>
        </p:spPr>
        <p:txBody>
          <a:bodyPr>
            <a:noAutofit/>
          </a:bodyPr>
          <a:lstStyle/>
          <a:p>
            <a:pPr algn="l"/>
            <a:r>
              <a:rPr lang="en-US" sz="2200" dirty="0">
                <a:latin typeface="+mn-lt"/>
              </a:rPr>
              <a:t>You hypothesize that the relationship between party identification and </a:t>
            </a:r>
            <a:r>
              <a:rPr lang="en-US" sz="2200" dirty="0"/>
              <a:t>people’s </a:t>
            </a:r>
            <a:r>
              <a:rPr lang="en-US" sz="2200" dirty="0">
                <a:latin typeface="+mn-lt"/>
              </a:rPr>
              <a:t>opinions about government’s role in reducing income inequality varies for people of different ages.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52205" y="2162395"/>
            <a:ext cx="10972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b="1" dirty="0">
                <a:latin typeface="+mn-lt"/>
              </a:rPr>
              <a:t>Which causal model correctly represents the hypothesized relationships among these variables?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05" y="3223920"/>
            <a:ext cx="2825384" cy="1984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645" y="3212000"/>
            <a:ext cx="4248150" cy="904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28405" y="2949777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29400" y="2949777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445" y="4661350"/>
            <a:ext cx="2743200" cy="1926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600844" y="4676695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11" name="Oval 10"/>
          <p:cNvSpPr/>
          <p:nvPr/>
        </p:nvSpPr>
        <p:spPr>
          <a:xfrm>
            <a:off x="4448445" y="4639876"/>
            <a:ext cx="742411" cy="44405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477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85800"/>
            <a:ext cx="9220200" cy="1143000"/>
          </a:xfrm>
        </p:spPr>
        <p:txBody>
          <a:bodyPr>
            <a:noAutofit/>
          </a:bodyPr>
          <a:lstStyle/>
          <a:p>
            <a:pPr algn="l"/>
            <a:r>
              <a:rPr lang="en-US" sz="2200" dirty="0">
                <a:latin typeface="+mn-lt"/>
              </a:rPr>
              <a:t>Does this figure offer an appropriate model for thinking about the relationships among these variables?</a:t>
            </a:r>
          </a:p>
        </p:txBody>
      </p:sp>
      <p:sp>
        <p:nvSpPr>
          <p:cNvPr id="11" name="Oval 10"/>
          <p:cNvSpPr/>
          <p:nvPr/>
        </p:nvSpPr>
        <p:spPr>
          <a:xfrm>
            <a:off x="7848600" y="3046462"/>
            <a:ext cx="1219200" cy="533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938" y="2820938"/>
            <a:ext cx="3944326" cy="2771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8001000" y="3124200"/>
            <a:ext cx="2286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No</a:t>
            </a:r>
          </a:p>
          <a:p>
            <a:pPr marL="342900" indent="-342900">
              <a:buClr>
                <a:schemeClr val="accent2"/>
              </a:buClr>
              <a:buAutoNum type="alphaUcPeriod"/>
            </a:pPr>
            <a:endParaRPr lang="en-US" sz="2000" dirty="0"/>
          </a:p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Yes</a:t>
            </a:r>
          </a:p>
          <a:p>
            <a:pPr marL="342900" indent="-342900">
              <a:buClr>
                <a:schemeClr val="accent2"/>
              </a:buClr>
              <a:buAutoNum type="alphaUcPeriod"/>
            </a:pPr>
            <a:endParaRPr lang="en-US" sz="2000" dirty="0"/>
          </a:p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Not enough information to determine</a:t>
            </a:r>
          </a:p>
        </p:txBody>
      </p:sp>
    </p:spTree>
    <p:extLst>
      <p:ext uri="{BB962C8B-B14F-4D97-AF65-F5344CB8AC3E}">
        <p14:creationId xmlns:p14="http://schemas.microsoft.com/office/powerpoint/2010/main" val="370032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153398" y="2890126"/>
            <a:ext cx="320040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Party identification</a:t>
            </a:r>
          </a:p>
          <a:p>
            <a:pPr marL="342900" indent="-342900">
              <a:buClr>
                <a:schemeClr val="accent2"/>
              </a:buClr>
              <a:buAutoNum type="alphaUcPeriod"/>
            </a:pPr>
            <a:endParaRPr lang="en-US" sz="2000" dirty="0"/>
          </a:p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Opinion about government’s role in reducing inequality</a:t>
            </a:r>
          </a:p>
          <a:p>
            <a:pPr marL="342900" indent="-342900">
              <a:buClr>
                <a:schemeClr val="accent2"/>
              </a:buClr>
              <a:buAutoNum type="alphaUcPeriod"/>
            </a:pPr>
            <a:endParaRPr lang="en-US" sz="2000" dirty="0"/>
          </a:p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19100" y="215900"/>
            <a:ext cx="9867900" cy="1143000"/>
          </a:xfrm>
        </p:spPr>
        <p:txBody>
          <a:bodyPr>
            <a:noAutofit/>
          </a:bodyPr>
          <a:lstStyle/>
          <a:p>
            <a:pPr algn="l"/>
            <a:r>
              <a:rPr lang="en-US" sz="2200" dirty="0">
                <a:solidFill>
                  <a:schemeClr val="tx2"/>
                </a:solidFill>
                <a:latin typeface="+mn-lt"/>
              </a:rPr>
              <a:t>A researcher examines the relationships among age, </a:t>
            </a:r>
            <a:r>
              <a:rPr lang="en-US" sz="2200" dirty="0">
                <a:solidFill>
                  <a:schemeClr val="tx2"/>
                </a:solidFill>
              </a:rPr>
              <a:t>people’s opinions about whether government should help reduce income inequality, and party identification</a:t>
            </a:r>
            <a:r>
              <a:rPr lang="en-US" sz="2200" dirty="0">
                <a:solidFill>
                  <a:schemeClr val="tx2"/>
                </a:solidFill>
                <a:latin typeface="+mn-lt"/>
              </a:rPr>
              <a:t>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14400" y="1402443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b="1" dirty="0">
                <a:latin typeface="+mn-lt"/>
              </a:rPr>
              <a:t>According to these tables, which variable is the dependent variable? </a:t>
            </a:r>
          </a:p>
        </p:txBody>
      </p:sp>
      <p:sp>
        <p:nvSpPr>
          <p:cNvPr id="11" name="Oval 10"/>
          <p:cNvSpPr/>
          <p:nvPr/>
        </p:nvSpPr>
        <p:spPr>
          <a:xfrm>
            <a:off x="7848600" y="3276600"/>
            <a:ext cx="3657600" cy="1447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363531"/>
              </p:ext>
            </p:extLst>
          </p:nvPr>
        </p:nvGraphicFramePr>
        <p:xfrm>
          <a:off x="1143001" y="2162588"/>
          <a:ext cx="5486399" cy="1313624"/>
        </p:xfrm>
        <a:graphic>
          <a:graphicData uri="http://schemas.openxmlformats.org/drawingml/2006/table">
            <a:tbl>
              <a:tblPr firstRow="1" firstCol="1" bandRow="1"/>
              <a:tblGrid>
                <a:gridCol w="2616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41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83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572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Should Government Help Reduce Income Inequality?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Dem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Rep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5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Yes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5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5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049971"/>
              </p:ext>
            </p:extLst>
          </p:nvPr>
        </p:nvGraphicFramePr>
        <p:xfrm>
          <a:off x="1143000" y="4076700"/>
          <a:ext cx="6324600" cy="2290192"/>
        </p:xfrm>
        <a:graphic>
          <a:graphicData uri="http://schemas.openxmlformats.org/drawingml/2006/table">
            <a:tbl>
              <a:tblPr firstRow="1" firstCol="1" bandRow="1"/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0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77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62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Should Government Help Reduce Income Inequality?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Dem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Rep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202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Younger than 50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77%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37%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2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No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23%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63%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2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202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 or Older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74%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2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No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26%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20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7479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68086" y="301171"/>
            <a:ext cx="10058400" cy="1143000"/>
          </a:xfrm>
        </p:spPr>
        <p:txBody>
          <a:bodyPr>
            <a:noAutofit/>
          </a:bodyPr>
          <a:lstStyle/>
          <a:p>
            <a:pPr algn="l"/>
            <a:r>
              <a:rPr lang="en-US" sz="2200" dirty="0">
                <a:solidFill>
                  <a:schemeClr val="tx2"/>
                </a:solidFill>
                <a:latin typeface="+mn-lt"/>
              </a:rPr>
              <a:t>A researcher examines the relationships among age, </a:t>
            </a:r>
            <a:r>
              <a:rPr lang="en-US" sz="2200" dirty="0">
                <a:solidFill>
                  <a:schemeClr val="tx2"/>
                </a:solidFill>
              </a:rPr>
              <a:t>people’s opinions about whether government should help reduce income inequality, and party identification</a:t>
            </a:r>
            <a:r>
              <a:rPr lang="en-US" sz="2200" dirty="0">
                <a:solidFill>
                  <a:schemeClr val="tx2"/>
                </a:solidFill>
                <a:latin typeface="+mn-lt"/>
              </a:rPr>
              <a:t>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52500" y="1451469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b="1" dirty="0">
                <a:latin typeface="+mn-lt"/>
              </a:rPr>
              <a:t>According to these tables, which variable is the control variable? </a:t>
            </a:r>
          </a:p>
        </p:txBody>
      </p:sp>
      <p:sp>
        <p:nvSpPr>
          <p:cNvPr id="11" name="Oval 10"/>
          <p:cNvSpPr/>
          <p:nvPr/>
        </p:nvSpPr>
        <p:spPr>
          <a:xfrm>
            <a:off x="8153400" y="4742503"/>
            <a:ext cx="1676399" cy="6096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381999" y="2991356"/>
            <a:ext cx="3048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Party identification</a:t>
            </a:r>
          </a:p>
          <a:p>
            <a:pPr marL="342900" indent="-342900">
              <a:buClr>
                <a:schemeClr val="accent2"/>
              </a:buClr>
              <a:buAutoNum type="alphaUcPeriod"/>
            </a:pPr>
            <a:endParaRPr lang="en-US" sz="2000" dirty="0"/>
          </a:p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Opinion about government’s role in reducing inequality</a:t>
            </a:r>
          </a:p>
          <a:p>
            <a:pPr marL="342900" indent="-342900">
              <a:buClr>
                <a:schemeClr val="accent2"/>
              </a:buClr>
              <a:buAutoNum type="alphaUcPeriod"/>
            </a:pPr>
            <a:endParaRPr lang="en-US" sz="2000" dirty="0"/>
          </a:p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Age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184984"/>
              </p:ext>
            </p:extLst>
          </p:nvPr>
        </p:nvGraphicFramePr>
        <p:xfrm>
          <a:off x="1153886" y="2162588"/>
          <a:ext cx="5486399" cy="1313624"/>
        </p:xfrm>
        <a:graphic>
          <a:graphicData uri="http://schemas.openxmlformats.org/drawingml/2006/table">
            <a:tbl>
              <a:tblPr firstRow="1" firstCol="1" bandRow="1"/>
              <a:tblGrid>
                <a:gridCol w="2616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41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83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572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Should Government Help Reduce Income Inequality?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Dem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Rep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5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Yes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5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5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381978"/>
              </p:ext>
            </p:extLst>
          </p:nvPr>
        </p:nvGraphicFramePr>
        <p:xfrm>
          <a:off x="1153886" y="4114800"/>
          <a:ext cx="6324600" cy="2290192"/>
        </p:xfrm>
        <a:graphic>
          <a:graphicData uri="http://schemas.openxmlformats.org/drawingml/2006/table">
            <a:tbl>
              <a:tblPr firstRow="1" firstCol="1" bandRow="1"/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0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77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62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Should Government Help Reduce Income Inequality?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Dem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Rep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202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Younger than 50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77%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37%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2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23%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63%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2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202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 or Older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74%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2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No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26%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20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3270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50372"/>
            <a:ext cx="10134600" cy="1143000"/>
          </a:xfrm>
        </p:spPr>
        <p:txBody>
          <a:bodyPr>
            <a:noAutofit/>
          </a:bodyPr>
          <a:lstStyle/>
          <a:p>
            <a:pPr algn="l"/>
            <a:r>
              <a:rPr lang="en-US" sz="2200" dirty="0">
                <a:solidFill>
                  <a:schemeClr val="tx2"/>
                </a:solidFill>
                <a:latin typeface="+mn-lt"/>
              </a:rPr>
              <a:t>A researcher examines the relationships among age, </a:t>
            </a:r>
            <a:r>
              <a:rPr lang="en-US" sz="2200" dirty="0">
                <a:solidFill>
                  <a:schemeClr val="tx2"/>
                </a:solidFill>
              </a:rPr>
              <a:t>people’s opinions about whether government should help reduce income inequality, and party identification</a:t>
            </a:r>
            <a:r>
              <a:rPr lang="en-US" sz="2200" dirty="0">
                <a:solidFill>
                  <a:schemeClr val="tx2"/>
                </a:solidFill>
                <a:latin typeface="+mn-lt"/>
              </a:rPr>
              <a:t>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1420586"/>
            <a:ext cx="10287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b="1" dirty="0">
                <a:latin typeface="+mn-lt"/>
              </a:rPr>
              <a:t>According to these tables, is the relationship between party affiliation and opinions about government’s role in reducing inequality spurious? </a:t>
            </a:r>
          </a:p>
        </p:txBody>
      </p:sp>
      <p:sp>
        <p:nvSpPr>
          <p:cNvPr id="11" name="Oval 10"/>
          <p:cNvSpPr/>
          <p:nvPr/>
        </p:nvSpPr>
        <p:spPr>
          <a:xfrm>
            <a:off x="8229600" y="3024580"/>
            <a:ext cx="1371600" cy="52694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7962957"/>
              </p:ext>
            </p:extLst>
          </p:nvPr>
        </p:nvGraphicFramePr>
        <p:xfrm>
          <a:off x="990601" y="2438400"/>
          <a:ext cx="5486399" cy="1313624"/>
        </p:xfrm>
        <a:graphic>
          <a:graphicData uri="http://schemas.openxmlformats.org/drawingml/2006/table">
            <a:tbl>
              <a:tblPr firstRow="1" firstCol="1" bandRow="1"/>
              <a:tblGrid>
                <a:gridCol w="2616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41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83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572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Should Government Help Reduce Income Inequality?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Dem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Rep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5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Yes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5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5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264389"/>
              </p:ext>
            </p:extLst>
          </p:nvPr>
        </p:nvGraphicFramePr>
        <p:xfrm>
          <a:off x="990601" y="4191000"/>
          <a:ext cx="6324600" cy="2290192"/>
        </p:xfrm>
        <a:graphic>
          <a:graphicData uri="http://schemas.openxmlformats.org/drawingml/2006/table">
            <a:tbl>
              <a:tblPr firstRow="1" firstCol="1" bandRow="1"/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0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77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62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045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Should Government Help Reduce Income Inequality?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Dem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Rep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202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Younger than 50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77%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37%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2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No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23%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63%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2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202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 or Older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74%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2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No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26%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20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" algn="dec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420100" y="3067615"/>
            <a:ext cx="2514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No</a:t>
            </a:r>
          </a:p>
          <a:p>
            <a:pPr marL="342900" indent="-342900">
              <a:buClr>
                <a:schemeClr val="accent2"/>
              </a:buClr>
              <a:buAutoNum type="alphaUcPeriod"/>
            </a:pPr>
            <a:endParaRPr lang="en-US" sz="2000" dirty="0"/>
          </a:p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Yes</a:t>
            </a:r>
          </a:p>
          <a:p>
            <a:pPr marL="342900" indent="-342900">
              <a:buClr>
                <a:schemeClr val="accent2"/>
              </a:buClr>
              <a:buAutoNum type="alphaUcPeriod"/>
            </a:pPr>
            <a:endParaRPr lang="en-US" sz="2000" dirty="0"/>
          </a:p>
          <a:p>
            <a:pPr marL="342900" indent="-342900">
              <a:buClr>
                <a:schemeClr val="accent2"/>
              </a:buClr>
              <a:buAutoNum type="alphaUcPeriod"/>
            </a:pPr>
            <a:r>
              <a:rPr lang="en-US" sz="2000" dirty="0"/>
              <a:t>Not enough information to determine</a:t>
            </a:r>
          </a:p>
        </p:txBody>
      </p:sp>
    </p:spTree>
    <p:extLst>
      <p:ext uri="{BB962C8B-B14F-4D97-AF65-F5344CB8AC3E}">
        <p14:creationId xmlns:p14="http://schemas.microsoft.com/office/powerpoint/2010/main" val="3342882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Ion Boardroom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444</TotalTime>
  <Words>1007</Words>
  <Application>Microsoft Office PowerPoint</Application>
  <PresentationFormat>Widescreen</PresentationFormat>
  <Paragraphs>366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Century Gothic</vt:lpstr>
      <vt:lpstr>Wingdings 3</vt:lpstr>
      <vt:lpstr>Ion Boardroom</vt:lpstr>
      <vt:lpstr>Ion Boardroom</vt:lpstr>
      <vt:lpstr>Statistics for Social Understanding, Second Edition</vt:lpstr>
      <vt:lpstr>Chapter 13</vt:lpstr>
      <vt:lpstr>You hypothesize that age affects party identification, which affects people’s opinions about government’s role in reducing income inequality.</vt:lpstr>
      <vt:lpstr>You hypothesize that age is the real factor driving the relationship between party identification and people’s opinions about government’s role in reducing income inequality.</vt:lpstr>
      <vt:lpstr>You hypothesize that the relationship between party identification and people’s opinions about government’s role in reducing income inequality varies for people of different ages.</vt:lpstr>
      <vt:lpstr>Does this figure offer an appropriate model for thinking about the relationships among these variables?</vt:lpstr>
      <vt:lpstr>A researcher examines the relationships among age, people’s opinions about whether government should help reduce income inequality, and party identification.</vt:lpstr>
      <vt:lpstr>A researcher examines the relationships among age, people’s opinions about whether government should help reduce income inequality, and party identification.</vt:lpstr>
      <vt:lpstr>A researcher examines the relationships among age, people’s opinions about whether government should help reduce income inequality, and party identification.</vt:lpstr>
      <vt:lpstr>A researcher examines the relationships among age, people’s opinions about whether government should help reduce income inequality, and party identification.</vt:lpstr>
      <vt:lpstr>A researcher examines the relationships among age, people’s opinions about whether government should help reduce income inequality, and party identification.</vt:lpstr>
      <vt:lpstr>A researcher examines the relationships among age, people’s opinions about whether government should help reduce income inequality, and party identification.</vt:lpstr>
      <vt:lpstr>A researcher examines the relationships among age, people’s opinions about whether government should help reduce income inequality, and party identification.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13</dc:title>
  <dc:creator>User</dc:creator>
  <cp:lastModifiedBy>Emily Tyler</cp:lastModifiedBy>
  <cp:revision>27</cp:revision>
  <dcterms:created xsi:type="dcterms:W3CDTF">2018-11-10T13:50:49Z</dcterms:created>
  <dcterms:modified xsi:type="dcterms:W3CDTF">2024-07-24T19:12:06Z</dcterms:modified>
</cp:coreProperties>
</file>